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77" r:id="rId3"/>
    <p:sldId id="262" r:id="rId4"/>
    <p:sldId id="259" r:id="rId5"/>
    <p:sldId id="266" r:id="rId6"/>
    <p:sldId id="263" r:id="rId7"/>
    <p:sldId id="264" r:id="rId8"/>
    <p:sldId id="265" r:id="rId9"/>
    <p:sldId id="270" r:id="rId10"/>
    <p:sldId id="271" r:id="rId11"/>
    <p:sldId id="272" r:id="rId12"/>
    <p:sldId id="273" r:id="rId13"/>
    <p:sldId id="274" r:id="rId14"/>
    <p:sldId id="275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B75B5-3964-4746-87E9-1986EABCAB5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53F8B-242B-49E0-9B34-77124FA76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1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0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1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0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4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1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5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24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0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E504F-ADCA-4BC6-9426-4CB7149804FB}" type="datetimeFigureOut">
              <a:rPr lang="en-US" smtClean="0"/>
              <a:t>05/15/2018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D706F-CD0C-4A23-8802-330129A7E0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2265680" y="855779"/>
            <a:ext cx="673608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21806" y="191870"/>
            <a:ext cx="8618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Arial" panose="020B0604020202020204" pitchFamily="34" charset="0"/>
              </a:rPr>
              <a:t>TRƯỜNG ĐẠI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</a:rPr>
              <a:t>HỌC CÔNG NGHỆ</a:t>
            </a:r>
            <a:endParaRPr lang="en-US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Đại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Học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Quốc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Gia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Hà</a:t>
            </a:r>
            <a:r>
              <a:rPr lang="en-US" b="1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b="1" err="1" smtClean="0">
                <a:solidFill>
                  <a:srgbClr val="FF0000"/>
                </a:solidFill>
                <a:latin typeface="Arial" panose="020B0604020202020204" pitchFamily="34" charset="0"/>
              </a:rPr>
              <a:t>Nội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55734" y="909808"/>
            <a:ext cx="3771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Chuyên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Ngành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Cơ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điện</a:t>
            </a:r>
            <a:r>
              <a:rPr lang="en-US" sz="14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1400" err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tử</a:t>
            </a:r>
            <a:endParaRPr lang="en-US" sz="14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55734" y="1184346"/>
            <a:ext cx="51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NGÀNH : CÔNG NGHỆ KỸ THUẬT CƠ ĐIỆN TỬ</a:t>
            </a:r>
            <a:endParaRPr lang="en-US" sz="1600" b="1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362918" y="1540479"/>
            <a:ext cx="1144808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89166" y="1540479"/>
            <a:ext cx="94052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CỨU, THIẾT KẾ THẾT BỊ HỖ TRỢ NGƯỜI </a:t>
            </a:r>
          </a:p>
          <a:p>
            <a:pPr algn="ctr"/>
            <a:r>
              <a:rPr lang="en-US" sz="25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GIÀ SỬ DỤNG CÔNG NGHỆ ZIGBEE VÀ CẢM BIẾN GIA TỐC 3 TRỤC</a:t>
            </a:r>
            <a:endParaRPr lang="en-US" sz="25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26728" y="3999868"/>
            <a:ext cx="5052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SVTH: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Nguyễn Xuân Tiến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6728" y="3393421"/>
            <a:ext cx="5165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GVHD: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THS Hoàng Văn Mạnh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73" y="133878"/>
            <a:ext cx="1406549" cy="13310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791" y="295866"/>
            <a:ext cx="1499578" cy="10449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603524" y="6023057"/>
            <a:ext cx="1455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Arial" panose="020B0604020202020204" pitchFamily="34" charset="0"/>
              </a:rPr>
              <a:t>Hà Nội - 2018</a:t>
            </a:r>
            <a:endParaRPr lang="en-US" sz="160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0" y="2943728"/>
            <a:ext cx="5696472" cy="34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580889" y="284438"/>
            <a:ext cx="47387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MÁY CHỦ CƠ SỞ DỮ LIỆU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Cơ sở dữ liệu </a:t>
            </a:r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MYSQL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0023" y="2362200"/>
            <a:ext cx="29899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dữ liệu MYSQL được thiết kế chạy trên Raspberry PI3.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thiết kế đơn giản đủ chức năng và dễ dàng cập nhật.</a:t>
            </a: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4493" t="13630" r="5204" b="14207"/>
          <a:stretch/>
        </p:blipFill>
        <p:spPr bwMode="auto">
          <a:xfrm>
            <a:off x="3895407" y="1712386"/>
            <a:ext cx="7185650" cy="3216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7550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103436" y="271738"/>
            <a:ext cx="36936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GIAO DIỆN HIỂN THỊ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Giao diện chính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02" y="1968500"/>
            <a:ext cx="31478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được thiết kế bằng ngôn ngữ C#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thể kết nối tới các máy chủ cơ sở dữ liệu khác nhau trên mạng.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các chức năng như thông báo trạng thái thiết bị đeo, thêm và quản lý thiết bị đeo.</a:t>
            </a: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321" y="1694814"/>
            <a:ext cx="7805002" cy="43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956487" y="284438"/>
            <a:ext cx="5987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MỘT SỐ KẾT QUẢ THỰC NGHIỆM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Độ chính xác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11491"/>
              </p:ext>
            </p:extLst>
          </p:nvPr>
        </p:nvGraphicFramePr>
        <p:xfrm>
          <a:off x="3564637" y="1388086"/>
          <a:ext cx="7491890" cy="2288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231"/>
                <a:gridCol w="1648998"/>
                <a:gridCol w="1498802"/>
                <a:gridCol w="1499859"/>
              </a:tblGrid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Gia tốc trung bình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3g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3g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Gia tốc trục z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± 1.2g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± 1.2g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± 1.2g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Góc xoay trục x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70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65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50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Góc xoay trục 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70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65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50 độ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Thời gian phân tích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3 giây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 giây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2 giây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  <a:tr h="38135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Độ chính xác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4/10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7/10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900">
                          <a:effectLst/>
                        </a:rPr>
                        <a:t>9/10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50" marR="101150" marT="0" marB="0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94943" y="2178199"/>
            <a:ext cx="2291012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thực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ngã sấp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32201"/>
              </p:ext>
            </p:extLst>
          </p:nvPr>
        </p:nvGraphicFramePr>
        <p:xfrm>
          <a:off x="3568700" y="3958913"/>
          <a:ext cx="7491890" cy="23847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4231"/>
                <a:gridCol w="1648999"/>
                <a:gridCol w="1498802"/>
                <a:gridCol w="1499858"/>
              </a:tblGrid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trung bình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trục z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x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Thời gian phân tích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  <a:tr h="39746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Độ chính xác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8/10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476" marR="103476" marT="0" marB="0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56487" y="23495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942" y="4768999"/>
            <a:ext cx="247696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thực nghiệm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ngã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ngửa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6487" y="49403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18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956487" y="284438"/>
            <a:ext cx="59875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MỘT SỐ KẾT QUẢ THỰC NGHIỆM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Độ chính xác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943" y="2178199"/>
            <a:ext cx="2279791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thực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ngã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56487" y="23495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850" y="4768999"/>
            <a:ext cx="2363147" cy="70788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Bảng thực nghiệm</a:t>
            </a:r>
          </a:p>
          <a:p>
            <a:pPr algn="ctr"/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lần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ngã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56487" y="49403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</a:t>
            </a:r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05671"/>
              </p:ext>
            </p:extLst>
          </p:nvPr>
        </p:nvGraphicFramePr>
        <p:xfrm>
          <a:off x="3605847" y="1377712"/>
          <a:ext cx="7481253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0193"/>
                <a:gridCol w="1646658"/>
                <a:gridCol w="1496673"/>
                <a:gridCol w="1497729"/>
              </a:tblGrid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trung bình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trục z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x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Thời gian phân tích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  <a:tr h="382098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Độ chính xác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4/10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10/10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5359" marR="105359" marT="0" marB="0"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442313"/>
              </p:ext>
            </p:extLst>
          </p:nvPr>
        </p:nvGraphicFramePr>
        <p:xfrm>
          <a:off x="3593146" y="4025900"/>
          <a:ext cx="7506653" cy="23774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49837"/>
                <a:gridCol w="1652248"/>
                <a:gridCol w="1501754"/>
                <a:gridCol w="1502814"/>
              </a:tblGrid>
              <a:tr h="357022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trung bình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  <a:tr h="3883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Gia tốc trục z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± 1.2g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  <a:tr h="3883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x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  <a:tr h="3883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Góc xoay trục 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65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50 độ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  <a:tr h="3883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Thời gian phân tích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3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2 giây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  <a:tr h="388336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Độ chính xác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7/10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8/10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2000">
                          <a:effectLst/>
                        </a:rPr>
                        <a:t>8/10</a:t>
                      </a:r>
                      <a:endParaRPr lang="en-US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3656" marR="103656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82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933518" y="229927"/>
            <a:ext cx="40334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TỔNG THỂ HỆ THỐNG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Tổng quan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03" y="1968500"/>
            <a:ext cx="2801197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ảnh tổng quan hệ thống.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diện hiển thị trên máy tính.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dữ liệu Raspberry PI3.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đeo nhỏ gọn</a:t>
            </a: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198" y="1269236"/>
            <a:ext cx="8016762" cy="4704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862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753454" y="191827"/>
            <a:ext cx="239360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LỜI CẢM ƠN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2532802" y="2713572"/>
            <a:ext cx="72842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Chân thành cảm ơn quý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111735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3202942" y="2191546"/>
            <a:ext cx="6240780" cy="0"/>
          </a:xfrm>
          <a:prstGeom prst="line">
            <a:avLst/>
          </a:prstGeom>
          <a:noFill/>
          <a:ln w="25400">
            <a:solidFill>
              <a:srgbClr val="5F5F5F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2887190" y="2085184"/>
            <a:ext cx="237331" cy="182562"/>
            <a:chOff x="1239" y="1515"/>
            <a:chExt cx="115" cy="115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gray">
            <a:xfrm rot="2700000">
              <a:off x="1239" y="1515"/>
              <a:ext cx="115" cy="115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AutoShape 5"/>
            <p:cNvSpPr>
              <a:spLocks noChangeArrowheads="1"/>
            </p:cNvSpPr>
            <p:nvPr/>
          </p:nvSpPr>
          <p:spPr bwMode="gray">
            <a:xfrm rot="18900000" flipH="1">
              <a:off x="1239" y="1515"/>
              <a:ext cx="115" cy="115"/>
            </a:xfrm>
            <a:prstGeom prst="rtTriangle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562467" y="1714814"/>
            <a:ext cx="23230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800" dirty="0">
                <a:solidFill>
                  <a:srgbClr val="002060"/>
                </a:solidFill>
                <a:latin typeface="Arial" pitchFamily="34" charset="0"/>
              </a:rPr>
              <a:t>1</a:t>
            </a:r>
            <a:r>
              <a:rPr lang="en-US" sz="2800">
                <a:solidFill>
                  <a:srgbClr val="002060"/>
                </a:solidFill>
                <a:latin typeface="Arial" pitchFamily="34" charset="0"/>
              </a:rPr>
              <a:t>. Đặt vấn đề</a:t>
            </a:r>
            <a:endParaRPr lang="en-US" sz="2800" dirty="0">
              <a:solidFill>
                <a:srgbClr val="002060"/>
              </a:solidFill>
              <a:latin typeface="Arial" pitchFamily="34" charset="0"/>
            </a:endParaRP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887188" y="2624950"/>
            <a:ext cx="6556533" cy="557213"/>
            <a:chOff x="1239" y="1279"/>
            <a:chExt cx="3177" cy="351"/>
          </a:xfrm>
        </p:grpSpPr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392" y="1582"/>
              <a:ext cx="3024" cy="8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3" name="AutoShape 10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utoShape 11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566" y="1279"/>
              <a:ext cx="163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002060"/>
                  </a:solidFill>
                  <a:latin typeface="Arial" pitchFamily="34" charset="0"/>
                </a:rPr>
                <a:t>2. </a:t>
              </a:r>
              <a:r>
                <a:rPr lang="en-US" sz="2800" dirty="0" err="1">
                  <a:solidFill>
                    <a:srgbClr val="002060"/>
                  </a:solidFill>
                  <a:latin typeface="Arial" pitchFamily="34" charset="0"/>
                </a:rPr>
                <a:t>Giải</a:t>
              </a:r>
              <a:r>
                <a:rPr lang="en-US" sz="2800" dirty="0">
                  <a:solidFill>
                    <a:srgbClr val="002060"/>
                  </a:solidFill>
                  <a:latin typeface="Arial" pitchFamily="34" charset="0"/>
                </a:rPr>
                <a:t> </a:t>
              </a:r>
              <a:r>
                <a:rPr lang="en-US" sz="2800" dirty="0" err="1">
                  <a:solidFill>
                    <a:srgbClr val="002060"/>
                  </a:solidFill>
                  <a:latin typeface="Arial" pitchFamily="34" charset="0"/>
                </a:rPr>
                <a:t>quyết</a:t>
              </a:r>
              <a:r>
                <a:rPr lang="en-US" sz="2800" dirty="0">
                  <a:solidFill>
                    <a:srgbClr val="002060"/>
                  </a:solidFill>
                  <a:latin typeface="Arial" pitchFamily="34" charset="0"/>
                </a:rPr>
                <a:t> </a:t>
              </a:r>
              <a:r>
                <a:rPr lang="en-US" sz="2800" dirty="0" err="1">
                  <a:solidFill>
                    <a:srgbClr val="002060"/>
                  </a:solidFill>
                  <a:latin typeface="Arial" pitchFamily="34" charset="0"/>
                </a:rPr>
                <a:t>vấn</a:t>
              </a:r>
              <a:r>
                <a:rPr lang="en-US" sz="2800" dirty="0">
                  <a:solidFill>
                    <a:srgbClr val="002060"/>
                  </a:solidFill>
                  <a:latin typeface="Arial" pitchFamily="34" charset="0"/>
                </a:rPr>
                <a:t> </a:t>
              </a:r>
              <a:r>
                <a:rPr lang="en-US" sz="2800" dirty="0" err="1">
                  <a:solidFill>
                    <a:srgbClr val="002060"/>
                  </a:solidFill>
                  <a:latin typeface="Arial" pitchFamily="34" charset="0"/>
                </a:rPr>
                <a:t>đề</a:t>
              </a:r>
              <a:endParaRPr lang="en-US" sz="2800" dirty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grpSp>
        <p:nvGrpSpPr>
          <p:cNvPr id="15" name="Group 13"/>
          <p:cNvGrpSpPr>
            <a:grpSpLocks/>
          </p:cNvGrpSpPr>
          <p:nvPr/>
        </p:nvGrpSpPr>
        <p:grpSpPr bwMode="auto">
          <a:xfrm>
            <a:off x="2857398" y="3535741"/>
            <a:ext cx="6585425" cy="536576"/>
            <a:chOff x="1239" y="1292"/>
            <a:chExt cx="3191" cy="338"/>
          </a:xfrm>
        </p:grpSpPr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1392" y="1582"/>
              <a:ext cx="3038" cy="40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19" name="AutoShape 16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AutoShape 17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1566" y="1292"/>
              <a:ext cx="1688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>
                  <a:solidFill>
                    <a:srgbClr val="002060"/>
                  </a:solidFill>
                  <a:latin typeface="Arial" pitchFamily="34" charset="0"/>
                </a:rPr>
                <a:t>3. Kết quả khóa luận</a:t>
              </a:r>
              <a:endParaRPr lang="en-US" sz="2800" dirty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grpSp>
        <p:nvGrpSpPr>
          <p:cNvPr id="21" name="Group 19"/>
          <p:cNvGrpSpPr>
            <a:grpSpLocks/>
          </p:cNvGrpSpPr>
          <p:nvPr/>
        </p:nvGrpSpPr>
        <p:grpSpPr bwMode="auto">
          <a:xfrm>
            <a:off x="2827608" y="4446509"/>
            <a:ext cx="6614318" cy="552450"/>
            <a:chOff x="1239" y="1282"/>
            <a:chExt cx="3205" cy="348"/>
          </a:xfrm>
        </p:grpSpPr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1392" y="1582"/>
              <a:ext cx="3052" cy="9"/>
            </a:xfrm>
            <a:prstGeom prst="line">
              <a:avLst/>
            </a:prstGeom>
            <a:noFill/>
            <a:ln w="25400">
              <a:solidFill>
                <a:srgbClr val="5F5F5F"/>
              </a:solidFill>
              <a:prstDash val="sysDot"/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1239" y="1515"/>
              <a:ext cx="115" cy="115"/>
              <a:chOff x="1239" y="1515"/>
              <a:chExt cx="115" cy="115"/>
            </a:xfrm>
          </p:grpSpPr>
          <p:sp>
            <p:nvSpPr>
              <p:cNvPr id="25" name="AutoShape 22"/>
              <p:cNvSpPr>
                <a:spLocks noChangeArrowheads="1"/>
              </p:cNvSpPr>
              <p:nvPr/>
            </p:nvSpPr>
            <p:spPr bwMode="gray">
              <a:xfrm rot="2700000">
                <a:off x="1239" y="1515"/>
                <a:ext cx="115" cy="115"/>
              </a:xfrm>
              <a:prstGeom prst="rtTriangle">
                <a:avLst/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 rot="18900000" flipH="1">
                <a:off x="1239" y="1515"/>
                <a:ext cx="115" cy="115"/>
              </a:xfrm>
              <a:prstGeom prst="rtTriangle">
                <a:avLst/>
              </a:prstGeom>
              <a:solidFill>
                <a:srgbClr val="FF99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1568" y="1282"/>
              <a:ext cx="199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sz="2800" dirty="0">
                  <a:solidFill>
                    <a:srgbClr val="002060"/>
                  </a:solidFill>
                  <a:latin typeface="Arial" pitchFamily="34" charset="0"/>
                </a:rPr>
                <a:t>4</a:t>
              </a:r>
              <a:r>
                <a:rPr lang="en-US" sz="2800">
                  <a:solidFill>
                    <a:srgbClr val="002060"/>
                  </a:solidFill>
                  <a:latin typeface="Arial" pitchFamily="34" charset="0"/>
                </a:rPr>
                <a:t>. Đánh giá thực nghiệm</a:t>
              </a:r>
              <a:endParaRPr lang="en-US" sz="2800" dirty="0">
                <a:solidFill>
                  <a:srgbClr val="002060"/>
                </a:solidFill>
                <a:latin typeface="Arial" pitchFamily="34" charset="0"/>
              </a:endParaRPr>
            </a:p>
          </p:txBody>
        </p:sp>
      </p:grpSp>
      <p:sp>
        <p:nvSpPr>
          <p:cNvPr id="3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38" name="TextBox 4"/>
          <p:cNvSpPr txBox="1">
            <a:spLocks noChangeArrowheads="1"/>
          </p:cNvSpPr>
          <p:nvPr/>
        </p:nvSpPr>
        <p:spPr bwMode="auto">
          <a:xfrm>
            <a:off x="4490408" y="293537"/>
            <a:ext cx="36760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TÓM TẮT NỘI DUNG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64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760667" y="264534"/>
            <a:ext cx="23791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ĐẶT VẤN ĐỀ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653926" y="1803400"/>
            <a:ext cx="11305308" cy="4575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Phát hiện ngã là một thách thức trong lĩnh vực y tế.</a:t>
            </a: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Người cao tuổi ngã gây ra các trấn thương nghiêm trọng. </a:t>
            </a: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Việc phát hiện ngã và cứu hộ </a:t>
            </a: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sớm là việc cần thiết.</a:t>
            </a:r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</a:t>
            </a: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ệ thống có thể hỗ trợ cho nhiều người</a:t>
            </a: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140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00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	=&gt; </a:t>
            </a:r>
            <a:r>
              <a:rPr lang="en-US" sz="3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Cần thiết kế một Hệ thống thiết bị hỗ trợ phát hiện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3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            trạng thái ngã</a:t>
            </a:r>
            <a:endParaRPr lang="en-US" sz="3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093818" y="264542"/>
            <a:ext cx="37128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GIẢI QUYẾT VẤN ĐỀ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653926" y="1660896"/>
            <a:ext cx="11305308" cy="457562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3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9" y="1166099"/>
            <a:ext cx="11057494" cy="507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273882" y="264542"/>
            <a:ext cx="53527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NHẬN BIẾT TRẠNG THÁI NGÃ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n external file that holds a picture, illustration, etc.&#10;Object name is IJTA2015-576364.002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" b="1822"/>
          <a:stretch/>
        </p:blipFill>
        <p:spPr bwMode="auto">
          <a:xfrm>
            <a:off x="7248050" y="1933444"/>
            <a:ext cx="4282440" cy="35991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97602" y="1062572"/>
            <a:ext cx="11305308" cy="7009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Dấu hiệu</a:t>
            </a:r>
            <a:endParaRPr lang="en-US" sz="35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7602" y="1765891"/>
            <a:ext cx="52272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 thay đổi nhanh gia tốc trung bình.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Thay đổi góc xoay các trục khi ngã.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hay đổi gia tốc trên các trục.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933417"/>
              </p:ext>
            </p:extLst>
          </p:nvPr>
        </p:nvGraphicFramePr>
        <p:xfrm>
          <a:off x="850899" y="3187700"/>
          <a:ext cx="5676900" cy="31623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5380"/>
                <a:gridCol w="1135380"/>
                <a:gridCol w="1135380"/>
                <a:gridCol w="1135380"/>
                <a:gridCol w="1135380"/>
              </a:tblGrid>
              <a:tr h="760933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Loại ngã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Gia tốc trung bình 3 trục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Gia tốc trục 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Góc xoay trục 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Góc xoay trục 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034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Ngã sấp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Không thay đổi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Giảm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034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Ngã ngửa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Không thay đổi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034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Ngã trái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Không thay đổi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00342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Ngã phải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Giảm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Không thay đổi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Tăng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43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1701" y="264542"/>
            <a:ext cx="2557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THIẾT BỊ ĐEO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97602" y="1062572"/>
            <a:ext cx="11305308" cy="7009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cứng</a:t>
            </a:r>
            <a:endParaRPr lang="en-US" sz="35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7" y="892629"/>
            <a:ext cx="8218623" cy="54228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100" y="1983589"/>
            <a:ext cx="27213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thiết kế trên phần mềm chuyên dụng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các linh kiện tiết kiệm điện và nguồn pin sạc được.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1701" y="264542"/>
            <a:ext cx="2557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THIẾT BỊ ĐEO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44" y="1164929"/>
            <a:ext cx="6815267" cy="254787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44" y="3712799"/>
            <a:ext cx="6815267" cy="240092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97602" y="1062572"/>
            <a:ext cx="11305308" cy="70093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err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cứng</a:t>
            </a:r>
            <a:endParaRPr lang="en-US" sz="35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100" y="1983589"/>
            <a:ext cx="29899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 mạch hai lớp được thiết kế nhỏ gọn.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Kích thước: </a:t>
            </a:r>
          </a:p>
          <a:p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5.5mm x 3.5 mm</a:t>
            </a:r>
          </a:p>
          <a:p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Sử dụng các linh kiện dán 0805 có kích thước nhỏ.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0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671701" y="264542"/>
            <a:ext cx="25571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THIẾT BỊ ĐEO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97602" y="1062572"/>
            <a:ext cx="3563198" cy="9210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Thiết bị đeo</a:t>
            </a:r>
            <a:endParaRPr lang="en-US" sz="35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100" y="1983589"/>
            <a:ext cx="2989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được đeo gọn bên hông.</a:t>
            </a: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ietbideo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547" y="1983589"/>
            <a:ext cx="7899979" cy="2982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613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3580889" y="284438"/>
            <a:ext cx="47387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2800" b="1" smtClean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</a:rPr>
              <a:t>MÁY CHỦ CƠ SỞ DỮ LIỆU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  <a:ea typeface="Verdana" panose="020B060403050404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70023" y="892629"/>
            <a:ext cx="1116046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297602" y="1062572"/>
            <a:ext cx="3740998" cy="12996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Máy tính nhúng </a:t>
            </a:r>
          </a:p>
          <a:p>
            <a:r>
              <a:rPr lang="en-US" sz="2800" b="1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Raspberry Pi3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023" y="2362200"/>
            <a:ext cx="29899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Pi3 được kết nối với module zigbee tạo liên kết với thiết bị đeo trên mạng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 dây </a:t>
            </a: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 sở dữ liệu được thiết kế lưu trữ trên Raspberry Pi3 mạnh mẽ, an toàn.</a:t>
            </a:r>
            <a:endParaRPr lang="en-US" sz="1000" smtClean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80" r="12358" b="3600"/>
          <a:stretch/>
        </p:blipFill>
        <p:spPr bwMode="auto">
          <a:xfrm>
            <a:off x="4345623" y="1699686"/>
            <a:ext cx="6690270" cy="37613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92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768</Words>
  <Application>Microsoft Office PowerPoint</Application>
  <PresentationFormat>Widescreen</PresentationFormat>
  <Paragraphs>210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Tahoma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Gek_PC</dc:creator>
  <cp:lastModifiedBy>Gek_PC</cp:lastModifiedBy>
  <cp:revision>169</cp:revision>
  <dcterms:created xsi:type="dcterms:W3CDTF">2018-05-08T15:04:39Z</dcterms:created>
  <dcterms:modified xsi:type="dcterms:W3CDTF">2018-05-15T04:36:19Z</dcterms:modified>
</cp:coreProperties>
</file>